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2" r:id="rId6"/>
    <p:sldId id="263" r:id="rId7"/>
    <p:sldId id="269" r:id="rId8"/>
    <p:sldId id="270" r:id="rId9"/>
    <p:sldId id="265" r:id="rId10"/>
    <p:sldId id="271" r:id="rId11"/>
    <p:sldId id="272" r:id="rId12"/>
    <p:sldId id="266" r:id="rId13"/>
    <p:sldId id="261" r:id="rId14"/>
    <p:sldId id="267" r:id="rId15"/>
    <p:sldId id="273" r:id="rId16"/>
    <p:sldId id="268" r:id="rId17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56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881" cy="496507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386" y="0"/>
            <a:ext cx="2950881" cy="496507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r">
              <a:defRPr sz="1200"/>
            </a:lvl1pPr>
          </a:lstStyle>
          <a:p>
            <a:fld id="{6C986E1C-74FF-49E5-AB41-E0C886CA9968}" type="datetimeFigureOut">
              <a:rPr lang="en-IE" smtClean="0"/>
              <a:pPr/>
              <a:t>20/11/2017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2876"/>
            <a:ext cx="2950881" cy="496507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386" y="9442876"/>
            <a:ext cx="2950881" cy="496507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r">
              <a:defRPr sz="1200"/>
            </a:lvl1pPr>
          </a:lstStyle>
          <a:p>
            <a:fld id="{5EF6D5F6-A770-4B4C-86C8-4AA2BFB90A65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11/20/2017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361E3.922D292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361E3.922D292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27404-3206-F349-AC35-BADFB6F99D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/>
              <a:t>Youth Area &amp; Skate Park at Abbey Quarter</a:t>
            </a:r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F8AC020-A3A3-0749-A26D-5D788C34FC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/>
          </a:p>
          <a:p>
            <a:endParaRPr lang="en-GB"/>
          </a:p>
          <a:p>
            <a:r>
              <a:rPr lang="en-GB"/>
              <a:t>						</a:t>
            </a:r>
            <a:r>
              <a:rPr lang="en-GB" sz="2400" b="1"/>
              <a:t>November 2017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xmlns="" val="33527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FBCE5-3651-6A4D-8064-6957A6B68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990600"/>
          </a:xfrm>
        </p:spPr>
        <p:txBody>
          <a:bodyPr/>
          <a:lstStyle/>
          <a:p>
            <a:r>
              <a:rPr lang="en-US" dirty="0" smtClean="0"/>
              <a:t>Kilkenny City Public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87F9AE-79F5-C844-9DB1-214BDCFE5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7239000" cy="57150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 startAt="3"/>
            </a:pPr>
            <a:endParaRPr lang="en-GB" dirty="0"/>
          </a:p>
          <a:p>
            <a:pPr lvl="1"/>
            <a:endParaRPr lang="en-GB" sz="3500" dirty="0">
              <a:latin typeface="Calibri" pitchFamily="34" charset="0"/>
            </a:endParaRPr>
          </a:p>
          <a:p>
            <a:pPr marL="1188720" lvl="1" indent="-914400">
              <a:buFont typeface="+mj-lt"/>
              <a:buAutoNum type="arabicPeriod" startAt="4"/>
            </a:pPr>
            <a:r>
              <a:rPr lang="en-GB" sz="3800" b="1" u="sng" dirty="0">
                <a:latin typeface="Calibri" pitchFamily="34" charset="0"/>
              </a:rPr>
              <a:t>My City Space : Streets, Lanes &amp; </a:t>
            </a:r>
            <a:r>
              <a:rPr lang="en-GB" sz="3800" b="1" u="sng" dirty="0" smtClean="0">
                <a:latin typeface="Calibri" pitchFamily="34" charset="0"/>
              </a:rPr>
              <a:t>Footpaths</a:t>
            </a:r>
          </a:p>
          <a:p>
            <a:pPr marL="1188720" lvl="1" indent="-914400">
              <a:buFont typeface="+mj-lt"/>
              <a:buAutoNum type="arabicPeriod" startAt="4"/>
            </a:pPr>
            <a:endParaRPr lang="en-GB" sz="6000" b="1" u="sng" dirty="0" smtClean="0">
              <a:latin typeface="Calibri" pitchFamily="34" charset="0"/>
            </a:endParaRPr>
          </a:p>
          <a:p>
            <a:pPr marL="274320" lvl="1" indent="0">
              <a:buNone/>
            </a:pPr>
            <a:r>
              <a:rPr lang="en-GB" sz="3500" dirty="0" smtClean="0">
                <a:latin typeface="Calibri" pitchFamily="34" charset="0"/>
              </a:rPr>
              <a:t>Positive </a:t>
            </a:r>
            <a:r>
              <a:rPr lang="en-GB" sz="3500" dirty="0">
                <a:latin typeface="Calibri" pitchFamily="34" charset="0"/>
              </a:rPr>
              <a:t>features for safe and enjoyable public </a:t>
            </a:r>
            <a:r>
              <a:rPr lang="en-GB" sz="3500" dirty="0" smtClean="0">
                <a:latin typeface="Calibri" pitchFamily="34" charset="0"/>
              </a:rPr>
              <a:t>spaces</a:t>
            </a:r>
          </a:p>
          <a:p>
            <a:pPr marL="274320" lvl="1" indent="0">
              <a:buNone/>
            </a:pPr>
            <a:endParaRPr lang="en-GB" sz="3500" dirty="0">
              <a:latin typeface="Calibri" pitchFamily="34" charset="0"/>
            </a:endParaRPr>
          </a:p>
          <a:p>
            <a:pPr marL="274320" lvl="1" indent="0"/>
            <a:r>
              <a:rPr lang="en-GB" sz="3500" dirty="0" smtClean="0">
                <a:latin typeface="Calibri" pitchFamily="34" charset="0"/>
              </a:rPr>
              <a:t>  Easy </a:t>
            </a:r>
            <a:r>
              <a:rPr lang="en-GB" sz="3500" dirty="0">
                <a:latin typeface="Calibri" pitchFamily="34" charset="0"/>
              </a:rPr>
              <a:t>accessibility,</a:t>
            </a:r>
          </a:p>
          <a:p>
            <a:pPr marL="274320" lvl="1" indent="0"/>
            <a:r>
              <a:rPr lang="en-GB" sz="3500" dirty="0" smtClean="0">
                <a:latin typeface="Calibri" pitchFamily="34" charset="0"/>
              </a:rPr>
              <a:t>  Proximity</a:t>
            </a:r>
            <a:endParaRPr lang="en-GB" sz="3500" dirty="0">
              <a:latin typeface="Calibri" pitchFamily="34" charset="0"/>
            </a:endParaRPr>
          </a:p>
          <a:p>
            <a:pPr marL="274320" lvl="1" indent="0"/>
            <a:r>
              <a:rPr lang="en-GB" sz="3500" dirty="0" smtClean="0">
                <a:latin typeface="Calibri" pitchFamily="34" charset="0"/>
              </a:rPr>
              <a:t>  Good </a:t>
            </a:r>
            <a:r>
              <a:rPr lang="en-GB" sz="3500" dirty="0">
                <a:latin typeface="Calibri" pitchFamily="34" charset="0"/>
              </a:rPr>
              <a:t>Seating</a:t>
            </a:r>
          </a:p>
          <a:p>
            <a:pPr marL="274320" lvl="1" indent="0"/>
            <a:r>
              <a:rPr lang="en-GB" sz="3500" dirty="0" smtClean="0">
                <a:latin typeface="Calibri" pitchFamily="34" charset="0"/>
              </a:rPr>
              <a:t>  Good </a:t>
            </a:r>
            <a:r>
              <a:rPr lang="en-GB" sz="3500" dirty="0">
                <a:latin typeface="Calibri" pitchFamily="34" charset="0"/>
              </a:rPr>
              <a:t>Lighting</a:t>
            </a:r>
          </a:p>
          <a:p>
            <a:pPr marL="274320" lvl="1" indent="0"/>
            <a:r>
              <a:rPr lang="en-GB" sz="3500" dirty="0" smtClean="0">
                <a:latin typeface="Calibri" pitchFamily="34" charset="0"/>
              </a:rPr>
              <a:t>  Tables</a:t>
            </a:r>
            <a:endParaRPr lang="en-GB" sz="3500" dirty="0">
              <a:latin typeface="Calibri" pitchFamily="34" charset="0"/>
            </a:endParaRPr>
          </a:p>
          <a:p>
            <a:pPr marL="274320" lvl="1" indent="0"/>
            <a:r>
              <a:rPr lang="en-GB" sz="3500" dirty="0" smtClean="0">
                <a:latin typeface="Calibri" pitchFamily="34" charset="0"/>
              </a:rPr>
              <a:t>  </a:t>
            </a:r>
            <a:r>
              <a:rPr lang="en-GB" sz="3500" dirty="0" err="1" smtClean="0">
                <a:latin typeface="Calibri" pitchFamily="34" charset="0"/>
              </a:rPr>
              <a:t>WiFi</a:t>
            </a:r>
            <a:endParaRPr lang="en-GB" sz="3500" dirty="0">
              <a:latin typeface="Calibri" pitchFamily="34" charset="0"/>
            </a:endParaRPr>
          </a:p>
          <a:p>
            <a:pPr marL="274320" lvl="1" indent="0"/>
            <a:r>
              <a:rPr lang="en-GB" sz="3500" dirty="0" smtClean="0">
                <a:latin typeface="Calibri" pitchFamily="34" charset="0"/>
              </a:rPr>
              <a:t>  Shelter</a:t>
            </a:r>
            <a:endParaRPr lang="en-GB" sz="3500" dirty="0">
              <a:latin typeface="Calibri" pitchFamily="34" charset="0"/>
            </a:endParaRPr>
          </a:p>
          <a:p>
            <a:pPr marL="274320" lvl="1" indent="0"/>
            <a:r>
              <a:rPr lang="en-GB" sz="3500" dirty="0" smtClean="0">
                <a:latin typeface="Calibri" pitchFamily="34" charset="0"/>
              </a:rPr>
              <a:t>  Grass</a:t>
            </a:r>
            <a:endParaRPr lang="en-GB" sz="3500" dirty="0">
              <a:latin typeface="Calibri" pitchFamily="34" charset="0"/>
            </a:endParaRPr>
          </a:p>
          <a:p>
            <a:pPr marL="274320" lvl="1" indent="0"/>
            <a:r>
              <a:rPr lang="en-GB" sz="3500" dirty="0" smtClean="0">
                <a:latin typeface="Calibri" pitchFamily="34" charset="0"/>
              </a:rPr>
              <a:t>  Lots </a:t>
            </a:r>
            <a:r>
              <a:rPr lang="en-GB" sz="3500" dirty="0">
                <a:latin typeface="Calibri" pitchFamily="34" charset="0"/>
              </a:rPr>
              <a:t>of space</a:t>
            </a:r>
          </a:p>
          <a:p>
            <a:pPr marL="274320" lvl="1" indent="0"/>
            <a:r>
              <a:rPr lang="en-GB" sz="3500" dirty="0" smtClean="0">
                <a:latin typeface="Calibri" pitchFamily="34" charset="0"/>
              </a:rPr>
              <a:t>  Accessible </a:t>
            </a:r>
            <a:r>
              <a:rPr lang="en-GB" sz="3500" dirty="0">
                <a:latin typeface="Calibri" pitchFamily="34" charset="0"/>
              </a:rPr>
              <a:t>late into the evening</a:t>
            </a:r>
            <a:endParaRPr lang="en-US" sz="3500" dirty="0">
              <a:latin typeface="Calibri" pitchFamily="34" charset="0"/>
            </a:endParaRPr>
          </a:p>
        </p:txBody>
      </p:sp>
      <p:pic>
        <p:nvPicPr>
          <p:cNvPr id="13314" name="Picture 2" descr="U:\Diageo Site\Abbey Creative Quarter Garden\Skate Park\New folder\-¬Brian Cregan-167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34200" y="2590800"/>
            <a:ext cx="4646612" cy="3098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6017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FBCE5-3651-6A4D-8064-6957A6B68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990600"/>
          </a:xfrm>
        </p:spPr>
        <p:txBody>
          <a:bodyPr/>
          <a:lstStyle/>
          <a:p>
            <a:r>
              <a:rPr lang="en-US" dirty="0" smtClean="0"/>
              <a:t>Kilkenny City Public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87F9AE-79F5-C844-9DB1-214BDCFE5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7239000" cy="5715000"/>
          </a:xfrm>
        </p:spPr>
        <p:txBody>
          <a:bodyPr>
            <a:normAutofit/>
          </a:bodyPr>
          <a:lstStyle/>
          <a:p>
            <a:pPr lvl="1"/>
            <a:endParaRPr lang="en-GB" sz="3500" dirty="0">
              <a:latin typeface="Calibri" pitchFamily="34" charset="0"/>
            </a:endParaRPr>
          </a:p>
          <a:p>
            <a:pPr marL="1188720" lvl="1" indent="-914400">
              <a:buFont typeface="+mj-lt"/>
              <a:buAutoNum type="arabicPeriod" startAt="5"/>
            </a:pPr>
            <a:r>
              <a:rPr lang="en-GB" sz="2400" b="1" u="sng" dirty="0" smtClean="0">
                <a:latin typeface="Calibri" pitchFamily="34" charset="0"/>
              </a:rPr>
              <a:t>Shifting our sense of place</a:t>
            </a:r>
          </a:p>
          <a:p>
            <a:pPr marL="1188720" lvl="1" indent="-914400">
              <a:buNone/>
            </a:pPr>
            <a:endParaRPr lang="en-GB" sz="2000" b="1" u="sng" dirty="0" smtClean="0">
              <a:latin typeface="Calibri" pitchFamily="34" charset="0"/>
            </a:endParaRPr>
          </a:p>
          <a:p>
            <a:pPr marL="180000" lvl="1" indent="-180000"/>
            <a:r>
              <a:rPr lang="en-GB" sz="2000" dirty="0" smtClean="0">
                <a:latin typeface="Calibri" pitchFamily="34" charset="0"/>
              </a:rPr>
              <a:t>Groups of Young People congregating in public space, </a:t>
            </a:r>
          </a:p>
          <a:p>
            <a:pPr marL="180000" lvl="1" indent="-180000">
              <a:buNone/>
            </a:pPr>
            <a:r>
              <a:rPr lang="en-GB" sz="2000" dirty="0" smtClean="0">
                <a:latin typeface="Calibri" pitchFamily="34" charset="0"/>
              </a:rPr>
              <a:t>    without proper facilities, is perceived as ‘anti social </a:t>
            </a:r>
          </a:p>
          <a:p>
            <a:pPr marL="180000" lvl="1" indent="-180000">
              <a:buNone/>
            </a:pPr>
            <a:r>
              <a:rPr lang="en-GB" sz="2000" dirty="0" smtClean="0">
                <a:latin typeface="Calibri" pitchFamily="34" charset="0"/>
              </a:rPr>
              <a:t>    behaviour’</a:t>
            </a:r>
          </a:p>
          <a:p>
            <a:pPr marL="180000" lvl="1" indent="-180000"/>
            <a:endParaRPr lang="en-GB" sz="2000" dirty="0" smtClean="0">
              <a:latin typeface="Calibri" pitchFamily="34" charset="0"/>
            </a:endParaRPr>
          </a:p>
          <a:p>
            <a:pPr marL="180000" lvl="1" indent="-180000"/>
            <a:r>
              <a:rPr lang="en-GB" sz="2000" dirty="0" smtClean="0">
                <a:latin typeface="Calibri" pitchFamily="34" charset="0"/>
              </a:rPr>
              <a:t>Young people feel excluded from public, social and </a:t>
            </a:r>
          </a:p>
          <a:p>
            <a:pPr marL="180000" lvl="1" indent="-180000">
              <a:buNone/>
            </a:pPr>
            <a:r>
              <a:rPr lang="en-GB" sz="2000" dirty="0" smtClean="0">
                <a:latin typeface="Calibri" pitchFamily="34" charset="0"/>
              </a:rPr>
              <a:t>    cultural life of the city</a:t>
            </a:r>
          </a:p>
          <a:p>
            <a:pPr marL="180000" lvl="1" indent="-180000"/>
            <a:endParaRPr lang="en-GB" sz="2000" dirty="0" smtClean="0">
              <a:latin typeface="Calibri" pitchFamily="34" charset="0"/>
            </a:endParaRPr>
          </a:p>
          <a:p>
            <a:pPr marL="180000" lvl="1" indent="-180000"/>
            <a:r>
              <a:rPr lang="en-GB" sz="2000" dirty="0" smtClean="0">
                <a:latin typeface="Calibri" pitchFamily="34" charset="0"/>
              </a:rPr>
              <a:t>Engagement with Young People is found to be more</a:t>
            </a:r>
          </a:p>
          <a:p>
            <a:pPr marL="180000" lvl="1" indent="-180000">
              <a:buNone/>
            </a:pPr>
            <a:r>
              <a:rPr lang="en-GB" sz="2000" dirty="0" smtClean="0">
                <a:latin typeface="Calibri" pitchFamily="34" charset="0"/>
              </a:rPr>
              <a:t>   effective in curtailing perceived anti-social behaviour, </a:t>
            </a:r>
          </a:p>
          <a:p>
            <a:pPr marL="180000" lvl="1" indent="-180000">
              <a:buNone/>
            </a:pPr>
            <a:r>
              <a:rPr lang="en-GB" sz="2000" dirty="0" smtClean="0">
                <a:latin typeface="Calibri" pitchFamily="34" charset="0"/>
              </a:rPr>
              <a:t>   rather than excluding them from civic space</a:t>
            </a:r>
          </a:p>
        </p:txBody>
      </p:sp>
      <p:pic>
        <p:nvPicPr>
          <p:cNvPr id="5123" name="Picture 3" descr="U:\Diageo Site\Abbey Creative Quarter Garden\Skate Park\New folder\-¬Brian Cregan-160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86800" y="1981200"/>
            <a:ext cx="2693431" cy="4035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6017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61914F-DD06-974D-B795-32067E242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066800"/>
          </a:xfrm>
        </p:spPr>
        <p:txBody>
          <a:bodyPr/>
          <a:lstStyle/>
          <a:p>
            <a:r>
              <a:rPr lang="en-US" dirty="0" smtClean="0"/>
              <a:t>Co-design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325CF9-7260-9541-8B0A-BD523F807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200" b="1" u="sng" dirty="0">
                <a:latin typeface="Calibri" pitchFamily="34" charset="0"/>
              </a:rPr>
              <a:t>Participatory design Process</a:t>
            </a:r>
          </a:p>
          <a:p>
            <a:r>
              <a:rPr lang="en-GB" dirty="0">
                <a:latin typeface="Calibri" pitchFamily="34" charset="0"/>
              </a:rPr>
              <a:t>Co design workshop – 31</a:t>
            </a:r>
            <a:r>
              <a:rPr lang="en-GB" baseline="30000" dirty="0">
                <a:latin typeface="Calibri" pitchFamily="34" charset="0"/>
              </a:rPr>
              <a:t>st</a:t>
            </a:r>
            <a:r>
              <a:rPr lang="en-GB" dirty="0">
                <a:latin typeface="Calibri" pitchFamily="34" charset="0"/>
              </a:rPr>
              <a:t> July</a:t>
            </a:r>
          </a:p>
          <a:p>
            <a:r>
              <a:rPr lang="en-GB" dirty="0">
                <a:latin typeface="Calibri" pitchFamily="34" charset="0"/>
              </a:rPr>
              <a:t>Urban Design Architects- </a:t>
            </a:r>
            <a:r>
              <a:rPr lang="en-GB" dirty="0" err="1">
                <a:latin typeface="Calibri" pitchFamily="34" charset="0"/>
              </a:rPr>
              <a:t>Todo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</a:rPr>
              <a:t>Por</a:t>
            </a:r>
            <a:r>
              <a:rPr lang="en-GB" dirty="0">
                <a:latin typeface="Calibri" pitchFamily="34" charset="0"/>
              </a:rPr>
              <a:t> La Praxis</a:t>
            </a:r>
          </a:p>
          <a:p>
            <a:r>
              <a:rPr lang="en-GB" dirty="0">
                <a:latin typeface="Calibri" pitchFamily="34" charset="0"/>
              </a:rPr>
              <a:t>Familiarise participants with site and context</a:t>
            </a:r>
          </a:p>
          <a:p>
            <a:r>
              <a:rPr lang="en-GB" dirty="0">
                <a:latin typeface="Calibri" pitchFamily="34" charset="0"/>
              </a:rPr>
              <a:t>Plan Sketching &amp; on site 1:1 marking</a:t>
            </a:r>
          </a:p>
          <a:p>
            <a:endParaRPr lang="en-GB" b="1" u="sng" dirty="0">
              <a:latin typeface="Calibri" pitchFamily="34" charset="0"/>
            </a:endParaRPr>
          </a:p>
          <a:p>
            <a:pPr>
              <a:buNone/>
            </a:pPr>
            <a:r>
              <a:rPr lang="en-GB" b="1" u="sng" dirty="0">
                <a:latin typeface="Calibri" pitchFamily="34" charset="0"/>
              </a:rPr>
              <a:t>Issues Discussed</a:t>
            </a:r>
          </a:p>
          <a:p>
            <a:r>
              <a:rPr lang="en-GB" dirty="0">
                <a:latin typeface="Calibri" pitchFamily="34" charset="0"/>
              </a:rPr>
              <a:t>How the skate park integrates into wider urban </a:t>
            </a:r>
            <a:endParaRPr lang="en-GB" dirty="0" smtClean="0">
              <a:latin typeface="Calibri" pitchFamily="34" charset="0"/>
            </a:endParaRPr>
          </a:p>
          <a:p>
            <a:pPr>
              <a:buNone/>
            </a:pPr>
            <a:r>
              <a:rPr lang="en-GB" dirty="0" smtClean="0">
                <a:latin typeface="Calibri" pitchFamily="34" charset="0"/>
              </a:rPr>
              <a:t>   regeneration </a:t>
            </a:r>
            <a:r>
              <a:rPr lang="en-GB" dirty="0">
                <a:latin typeface="Calibri" pitchFamily="34" charset="0"/>
              </a:rPr>
              <a:t>project</a:t>
            </a:r>
          </a:p>
          <a:p>
            <a:r>
              <a:rPr lang="en-GB" dirty="0">
                <a:latin typeface="Calibri" pitchFamily="34" charset="0"/>
              </a:rPr>
              <a:t>Integration of pedestrian path crossing through </a:t>
            </a:r>
            <a:endParaRPr lang="en-GB" dirty="0" smtClean="0">
              <a:latin typeface="Calibri" pitchFamily="34" charset="0"/>
            </a:endParaRPr>
          </a:p>
          <a:p>
            <a:pPr>
              <a:buNone/>
            </a:pPr>
            <a:r>
              <a:rPr lang="en-GB" dirty="0" smtClean="0">
                <a:latin typeface="Calibri" pitchFamily="34" charset="0"/>
              </a:rPr>
              <a:t>   the </a:t>
            </a:r>
            <a:r>
              <a:rPr lang="en-GB" dirty="0">
                <a:latin typeface="Calibri" pitchFamily="34" charset="0"/>
              </a:rPr>
              <a:t>area.</a:t>
            </a:r>
          </a:p>
          <a:p>
            <a:r>
              <a:rPr lang="en-GB" dirty="0">
                <a:latin typeface="Calibri" pitchFamily="34" charset="0"/>
              </a:rPr>
              <a:t>Safe area for people to watch the skaters or </a:t>
            </a:r>
            <a:endParaRPr lang="en-GB" dirty="0" smtClean="0">
              <a:latin typeface="Calibri" pitchFamily="34" charset="0"/>
            </a:endParaRPr>
          </a:p>
          <a:p>
            <a:pPr>
              <a:buNone/>
            </a:pPr>
            <a:r>
              <a:rPr lang="en-GB" dirty="0" smtClean="0">
                <a:latin typeface="Calibri" pitchFamily="34" charset="0"/>
              </a:rPr>
              <a:t>   hang </a:t>
            </a:r>
            <a:r>
              <a:rPr lang="en-GB" dirty="0">
                <a:latin typeface="Calibri" pitchFamily="34" charset="0"/>
              </a:rPr>
              <a:t>around.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146" name="Picture 2" descr="U:\Diageo Site\Abbey Creative Quarter Garden\Skate Park\New folder\-¬Brian Cregan-155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8400" y="2030990"/>
            <a:ext cx="5635625" cy="3761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709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C9512C-EE32-844D-ACCD-F83D86A5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838200"/>
          </a:xfrm>
        </p:spPr>
        <p:txBody>
          <a:bodyPr>
            <a:normAutofit fontScale="90000"/>
          </a:bodyPr>
          <a:lstStyle/>
          <a:p>
            <a:r>
              <a:rPr lang="en-GB" dirty="0"/>
              <a:t>Skate Park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41D7E2-1C87-9647-A19D-75A6E653A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600" b="1" u="sng" dirty="0">
                <a:latin typeface="Calibri" pitchFamily="34" charset="0"/>
              </a:rPr>
              <a:t>Skate Park Design Considerations</a:t>
            </a:r>
          </a:p>
          <a:p>
            <a:pPr lvl="1"/>
            <a:endParaRPr lang="en-GB" dirty="0">
              <a:latin typeface="Calibri" pitchFamily="34" charset="0"/>
            </a:endParaRPr>
          </a:p>
          <a:p>
            <a:pPr lvl="1"/>
            <a:r>
              <a:rPr lang="en-GB" sz="2200" dirty="0">
                <a:latin typeface="Calibri" pitchFamily="34" charset="0"/>
              </a:rPr>
              <a:t>Bowl</a:t>
            </a:r>
          </a:p>
          <a:p>
            <a:pPr lvl="1"/>
            <a:r>
              <a:rPr lang="en-GB" sz="2200" dirty="0">
                <a:latin typeface="Calibri" pitchFamily="34" charset="0"/>
              </a:rPr>
              <a:t>Street Skate</a:t>
            </a:r>
          </a:p>
          <a:p>
            <a:pPr lvl="1"/>
            <a:endParaRPr lang="en-GB" sz="2200" dirty="0">
              <a:latin typeface="Calibri" pitchFamily="34" charset="0"/>
            </a:endParaRPr>
          </a:p>
          <a:p>
            <a:pPr lvl="1"/>
            <a:endParaRPr lang="en-GB" sz="2200" dirty="0">
              <a:latin typeface="Calibri" pitchFamily="34" charset="0"/>
            </a:endParaRPr>
          </a:p>
          <a:p>
            <a:pPr lvl="1"/>
            <a:r>
              <a:rPr lang="en-GB" sz="2200" dirty="0">
                <a:latin typeface="Calibri" pitchFamily="34" charset="0"/>
              </a:rPr>
              <a:t>Weather</a:t>
            </a:r>
          </a:p>
          <a:p>
            <a:pPr lvl="1"/>
            <a:r>
              <a:rPr lang="en-GB" sz="2200" dirty="0">
                <a:latin typeface="Calibri" pitchFamily="34" charset="0"/>
              </a:rPr>
              <a:t>Balancing the complexity of elements</a:t>
            </a:r>
          </a:p>
          <a:p>
            <a:pPr lvl="1"/>
            <a:r>
              <a:rPr lang="en-GB" sz="2200" dirty="0">
                <a:latin typeface="Calibri" pitchFamily="34" charset="0"/>
              </a:rPr>
              <a:t>Lighting</a:t>
            </a:r>
          </a:p>
          <a:p>
            <a:pPr lvl="1"/>
            <a:r>
              <a:rPr lang="en-GB" sz="2200" dirty="0">
                <a:latin typeface="Calibri" pitchFamily="34" charset="0"/>
              </a:rPr>
              <a:t>Access</a:t>
            </a:r>
          </a:p>
          <a:p>
            <a:pPr lvl="1"/>
            <a:r>
              <a:rPr lang="en-GB" sz="2200" dirty="0">
                <a:latin typeface="Calibri" pitchFamily="34" charset="0"/>
              </a:rPr>
              <a:t>Seating</a:t>
            </a:r>
          </a:p>
          <a:p>
            <a:pPr lvl="1"/>
            <a:r>
              <a:rPr lang="en-GB" sz="2200" dirty="0">
                <a:latin typeface="Calibri" pitchFamily="34" charset="0"/>
              </a:rPr>
              <a:t>Capacity</a:t>
            </a:r>
          </a:p>
          <a:p>
            <a:pPr lvl="1"/>
            <a:r>
              <a:rPr lang="en-GB" sz="2200" dirty="0">
                <a:latin typeface="Calibri" pitchFamily="34" charset="0"/>
              </a:rPr>
              <a:t>Security &amp; Safety</a:t>
            </a:r>
          </a:p>
          <a:p>
            <a:pPr lvl="1"/>
            <a:r>
              <a:rPr lang="en-GB" sz="2200" dirty="0">
                <a:latin typeface="Calibri" pitchFamily="34" charset="0"/>
              </a:rPr>
              <a:t>Maintenance</a:t>
            </a:r>
          </a:p>
          <a:p>
            <a:pPr lvl="1"/>
            <a:r>
              <a:rPr lang="en-GB" sz="2200" dirty="0">
                <a:latin typeface="Calibri" pitchFamily="34" charset="0"/>
              </a:rPr>
              <a:t>Drainage</a:t>
            </a:r>
          </a:p>
          <a:p>
            <a:pPr lvl="1"/>
            <a:r>
              <a:rPr lang="en-GB" sz="2200" dirty="0">
                <a:latin typeface="Calibri" pitchFamily="34" charset="0"/>
              </a:rPr>
              <a:t>Storage</a:t>
            </a:r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50F1BF-55EA-4B49-9152-2B806166A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tlauhoff\AppData\Local\Microsoft\Windows\Temporary Internet Files\Content.Outlook\1539RJVC\-Brian Cregan-166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34400" y="1752600"/>
            <a:ext cx="2950011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375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86C2B-EDC3-CE4D-B2DA-3BDD0EA9C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/>
          <a:lstStyle/>
          <a:p>
            <a:r>
              <a:rPr lang="en-US" dirty="0" smtClean="0"/>
              <a:t>Sketch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701AC6-1049-ED47-A1A1-FCE61290D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u="sng" dirty="0">
                <a:latin typeface="Calibri" pitchFamily="34" charset="0"/>
              </a:rPr>
              <a:t>Project design / Plan Sketches</a:t>
            </a:r>
          </a:p>
          <a:p>
            <a:r>
              <a:rPr lang="en-GB" dirty="0">
                <a:latin typeface="Calibri" pitchFamily="34" charset="0"/>
              </a:rPr>
              <a:t>General strategy</a:t>
            </a:r>
          </a:p>
          <a:p>
            <a:r>
              <a:rPr lang="en-GB" dirty="0">
                <a:latin typeface="Calibri" pitchFamily="34" charset="0"/>
              </a:rPr>
              <a:t>Placement &amp; integration of elements</a:t>
            </a:r>
          </a:p>
          <a:p>
            <a:r>
              <a:rPr lang="en-GB" dirty="0">
                <a:latin typeface="Calibri" pitchFamily="34" charset="0"/>
              </a:rPr>
              <a:t>Precise design of the overall skating circuit</a:t>
            </a:r>
          </a:p>
          <a:p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Integrated </a:t>
            </a:r>
            <a:r>
              <a:rPr lang="en-GB" dirty="0" smtClean="0">
                <a:latin typeface="Calibri" pitchFamily="34" charset="0"/>
              </a:rPr>
              <a:t>chill out </a:t>
            </a:r>
            <a:r>
              <a:rPr lang="en-GB" dirty="0">
                <a:latin typeface="Calibri" pitchFamily="34" charset="0"/>
              </a:rPr>
              <a:t>or rest area</a:t>
            </a:r>
          </a:p>
          <a:p>
            <a:r>
              <a:rPr lang="en-GB" dirty="0">
                <a:latin typeface="Calibri" pitchFamily="34" charset="0"/>
              </a:rPr>
              <a:t>Grandstand area to connect lower and higher levels </a:t>
            </a:r>
          </a:p>
          <a:p>
            <a:r>
              <a:rPr lang="en-GB" dirty="0">
                <a:latin typeface="Calibri" pitchFamily="34" charset="0"/>
              </a:rPr>
              <a:t>Could also facilitate performance, theatre, music etc</a:t>
            </a:r>
          </a:p>
          <a:p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Electricity supply – powered by photovoltaic</a:t>
            </a:r>
          </a:p>
          <a:p>
            <a:r>
              <a:rPr lang="en-GB" dirty="0" err="1">
                <a:latin typeface="Calibri" pitchFamily="34" charset="0"/>
              </a:rPr>
              <a:t>Wi-fi</a:t>
            </a:r>
            <a:r>
              <a:rPr lang="en-GB" dirty="0">
                <a:latin typeface="Calibri" pitchFamily="34" charset="0"/>
              </a:rPr>
              <a:t> public connection</a:t>
            </a:r>
          </a:p>
          <a:p>
            <a:r>
              <a:rPr lang="en-GB" dirty="0">
                <a:latin typeface="Calibri" pitchFamily="34" charset="0"/>
              </a:rPr>
              <a:t>Storage </a:t>
            </a:r>
            <a:r>
              <a:rPr lang="en-GB" dirty="0" smtClean="0">
                <a:latin typeface="Calibri" pitchFamily="34" charset="0"/>
              </a:rPr>
              <a:t>space</a:t>
            </a:r>
          </a:p>
          <a:p>
            <a:r>
              <a:rPr lang="en-GB" dirty="0" smtClean="0">
                <a:latin typeface="Calibri" pitchFamily="34" charset="0"/>
              </a:rPr>
              <a:t>Use of Brewery Artefacts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0400" y="2209800"/>
            <a:ext cx="4733925" cy="337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18582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304800"/>
            <a:ext cx="3200400" cy="685800"/>
          </a:xfrm>
        </p:spPr>
        <p:txBody>
          <a:bodyPr/>
          <a:lstStyle/>
          <a:p>
            <a:r>
              <a:rPr lang="en-IE" dirty="0" smtClean="0"/>
              <a:t>Outline Design</a:t>
            </a:r>
            <a:endParaRPr lang="en-I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25064" y="1676400"/>
            <a:ext cx="3618962" cy="445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87241"/>
            <a:ext cx="5257800" cy="677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8724F-DFA5-C648-B4D3-8BE0EF21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7620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C15419-C8EC-4642-AB6F-527808CA8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Detailed </a:t>
            </a:r>
            <a:r>
              <a:rPr lang="en-GB" dirty="0"/>
              <a:t>Design – KRSP grant from Sport Ireland</a:t>
            </a:r>
          </a:p>
          <a:p>
            <a:r>
              <a:rPr lang="en-GB" dirty="0"/>
              <a:t>Ongoing engagement with youth community 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  in </a:t>
            </a:r>
            <a:r>
              <a:rPr lang="en-GB" dirty="0"/>
              <a:t>the detailed design of the space</a:t>
            </a:r>
          </a:p>
          <a:p>
            <a:r>
              <a:rPr lang="en-GB" dirty="0"/>
              <a:t>Part VIII </a:t>
            </a:r>
            <a:r>
              <a:rPr lang="en-GB" dirty="0" smtClean="0"/>
              <a:t>Planning</a:t>
            </a:r>
          </a:p>
          <a:p>
            <a:r>
              <a:rPr lang="en-GB" dirty="0" smtClean="0"/>
              <a:t>Application for Sports Capital Funding </a:t>
            </a:r>
          </a:p>
          <a:p>
            <a:pPr>
              <a:buNone/>
            </a:pPr>
            <a:r>
              <a:rPr lang="en-GB" dirty="0" smtClean="0"/>
              <a:t>   (National Lottery Funding) 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6" name="Picture 5" descr="cid:image001.png@01D361E3.922D2920"/>
          <p:cNvPicPr/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304800" y="5486400"/>
            <a:ext cx="612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U:\Diageo Site\Abbey Creative Quarter Garden\Skate Park\New folder\-¬Brian Cregan-159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5200" y="1981200"/>
            <a:ext cx="4528601" cy="302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4623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22C1D-5752-2B40-B3AA-5E2C56AD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E4A0BC-BE6B-3A4B-8966-8E5A6AB6E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4800"/>
            <a:ext cx="6711696" cy="4800600"/>
          </a:xfrm>
        </p:spPr>
        <p:txBody>
          <a:bodyPr>
            <a:normAutofit lnSpcReduction="10000"/>
          </a:bodyPr>
          <a:lstStyle/>
          <a:p>
            <a:r>
              <a:rPr lang="en-GB" b="1" u="sng" dirty="0">
                <a:latin typeface="Calibri" pitchFamily="34" charset="0"/>
              </a:rPr>
              <a:t>Abbey Creative Quarter </a:t>
            </a:r>
            <a:r>
              <a:rPr lang="en-GB" b="1" u="sng" dirty="0" err="1">
                <a:latin typeface="Calibri" pitchFamily="34" charset="0"/>
              </a:rPr>
              <a:t>Masterplan</a:t>
            </a:r>
            <a:endParaRPr lang="en-GB" b="1" u="sng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itchFamily="34" charset="0"/>
              </a:rPr>
              <a:t>  Section 4.3.3  Linear Park Strategy</a:t>
            </a:r>
          </a:p>
          <a:p>
            <a:pPr marL="0" indent="0">
              <a:buNone/>
            </a:pPr>
            <a:r>
              <a:rPr lang="en-GB" dirty="0">
                <a:latin typeface="Calibri" pitchFamily="34" charset="0"/>
              </a:rPr>
              <a:t>“...</a:t>
            </a:r>
            <a:r>
              <a:rPr lang="en-GB" i="1" dirty="0">
                <a:latin typeface="Calibri" pitchFamily="34" charset="0"/>
              </a:rPr>
              <a:t>the design of the park will also provide for a skate park facility within the </a:t>
            </a:r>
            <a:r>
              <a:rPr lang="en-GB" i="1" dirty="0" err="1">
                <a:latin typeface="Calibri" pitchFamily="34" charset="0"/>
              </a:rPr>
              <a:t>masterplan</a:t>
            </a:r>
            <a:r>
              <a:rPr lang="en-GB" i="1" dirty="0">
                <a:latin typeface="Calibri" pitchFamily="34" charset="0"/>
              </a:rPr>
              <a:t> area</a:t>
            </a:r>
            <a:r>
              <a:rPr lang="en-GB" dirty="0">
                <a:latin typeface="Calibri" pitchFamily="34" charset="0"/>
              </a:rPr>
              <a:t>..”</a:t>
            </a:r>
          </a:p>
          <a:p>
            <a:pPr marL="0" indent="0">
              <a:buNone/>
            </a:pPr>
            <a:endParaRPr lang="en-GB" dirty="0">
              <a:latin typeface="Calibri" pitchFamily="34" charset="0"/>
            </a:endParaRPr>
          </a:p>
          <a:p>
            <a:r>
              <a:rPr lang="en-GB" b="1" u="sng" dirty="0">
                <a:latin typeface="Calibri" pitchFamily="34" charset="0"/>
              </a:rPr>
              <a:t>Part VIII Riverside Garden Project</a:t>
            </a:r>
          </a:p>
          <a:p>
            <a:pPr marL="0" indent="0">
              <a:buNone/>
            </a:pPr>
            <a:r>
              <a:rPr lang="en-GB" dirty="0">
                <a:latin typeface="Calibri" pitchFamily="34" charset="0"/>
              </a:rPr>
              <a:t>Identified area between River </a:t>
            </a:r>
            <a:r>
              <a:rPr lang="en-GB" dirty="0" err="1">
                <a:latin typeface="Calibri" pitchFamily="34" charset="0"/>
              </a:rPr>
              <a:t>Breagagh</a:t>
            </a:r>
            <a:r>
              <a:rPr lang="en-GB" dirty="0">
                <a:latin typeface="Calibri" pitchFamily="34" charset="0"/>
              </a:rPr>
              <a:t> &amp; </a:t>
            </a:r>
            <a:r>
              <a:rPr lang="en-GB" dirty="0" smtClean="0">
                <a:latin typeface="Calibri" pitchFamily="34" charset="0"/>
              </a:rPr>
              <a:t>St </a:t>
            </a:r>
            <a:r>
              <a:rPr lang="en-GB" dirty="0">
                <a:latin typeface="Calibri" pitchFamily="34" charset="0"/>
              </a:rPr>
              <a:t>Francis Bridge as location for proposed skate park</a:t>
            </a:r>
          </a:p>
          <a:p>
            <a:pPr marL="0" indent="0">
              <a:buNone/>
            </a:pPr>
            <a:endParaRPr lang="en-GB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GB" b="1" u="sng" dirty="0">
                <a:latin typeface="Calibri" pitchFamily="34" charset="0"/>
              </a:rPr>
              <a:t>Consultation</a:t>
            </a:r>
          </a:p>
          <a:p>
            <a:r>
              <a:rPr lang="en-GB" dirty="0">
                <a:latin typeface="Calibri" pitchFamily="34" charset="0"/>
              </a:rPr>
              <a:t>Kilkenny Recreation &amp; Sports Partnership</a:t>
            </a:r>
          </a:p>
          <a:p>
            <a:r>
              <a:rPr lang="en-GB" dirty="0">
                <a:latin typeface="Calibri" pitchFamily="34" charset="0"/>
              </a:rPr>
              <a:t>Sport Ireland – Dormant Accounts Fund</a:t>
            </a:r>
          </a:p>
          <a:p>
            <a:r>
              <a:rPr lang="en-GB" dirty="0" err="1">
                <a:latin typeface="Calibri" pitchFamily="34" charset="0"/>
              </a:rPr>
              <a:t>Callan</a:t>
            </a:r>
            <a:r>
              <a:rPr lang="en-GB" dirty="0">
                <a:latin typeface="Calibri" pitchFamily="34" charset="0"/>
              </a:rPr>
              <a:t> Workhouse Union </a:t>
            </a:r>
          </a:p>
          <a:p>
            <a:pPr marL="0" indent="0">
              <a:buNone/>
            </a:pPr>
            <a:endParaRPr lang="en-US" b="1" u="sng" dirty="0"/>
          </a:p>
        </p:txBody>
      </p:sp>
      <p:pic>
        <p:nvPicPr>
          <p:cNvPr id="8" name="Picture 7" descr="cid:image001.png@01D361E3.922D2920"/>
          <p:cNvPicPr/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762000" y="5486400"/>
            <a:ext cx="612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10600" y="1981200"/>
            <a:ext cx="3200400" cy="389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222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08DA31-0FC4-3F46-A709-EAA5CA1F0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9144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7E37E7-A542-2246-B241-EC65121CD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799"/>
            <a:ext cx="6711696" cy="5932539"/>
          </a:xfrm>
        </p:spPr>
        <p:txBody>
          <a:bodyPr/>
          <a:lstStyle/>
          <a:p>
            <a:pPr>
              <a:buNone/>
            </a:pPr>
            <a:r>
              <a:rPr lang="en-GB" b="1" u="sng" dirty="0">
                <a:latin typeface="Calibri" pitchFamily="34" charset="0"/>
              </a:rPr>
              <a:t>Key Objectives for Youth Space</a:t>
            </a:r>
          </a:p>
          <a:p>
            <a:pPr lvl="1"/>
            <a:r>
              <a:rPr lang="en-GB" dirty="0">
                <a:latin typeface="Calibri" pitchFamily="34" charset="0"/>
              </a:rPr>
              <a:t>Inclusive</a:t>
            </a:r>
          </a:p>
          <a:p>
            <a:pPr lvl="1"/>
            <a:r>
              <a:rPr lang="en-GB" dirty="0">
                <a:latin typeface="Calibri" pitchFamily="34" charset="0"/>
              </a:rPr>
              <a:t>Open to all young people</a:t>
            </a:r>
          </a:p>
          <a:p>
            <a:pPr lvl="1"/>
            <a:r>
              <a:rPr lang="en-GB" dirty="0">
                <a:latin typeface="Calibri" pitchFamily="34" charset="0"/>
              </a:rPr>
              <a:t>Meet the needs of local Kilkenny </a:t>
            </a:r>
            <a:r>
              <a:rPr lang="en-GB" dirty="0" smtClean="0">
                <a:latin typeface="Calibri" pitchFamily="34" charset="0"/>
              </a:rPr>
              <a:t>skaters</a:t>
            </a:r>
          </a:p>
          <a:p>
            <a:pPr lvl="1">
              <a:buNone/>
            </a:pPr>
            <a:endParaRPr lang="en-GB" b="1" u="sng" dirty="0" smtClean="0">
              <a:latin typeface="Calibri" pitchFamily="34" charset="0"/>
            </a:endParaRPr>
          </a:p>
          <a:p>
            <a:pPr lvl="1">
              <a:buNone/>
            </a:pPr>
            <a:r>
              <a:rPr lang="en-GB" b="1" u="sng" dirty="0" smtClean="0">
                <a:latin typeface="Calibri" pitchFamily="34" charset="0"/>
              </a:rPr>
              <a:t>Process</a:t>
            </a:r>
            <a:endParaRPr lang="en-GB" b="1" u="sng" dirty="0">
              <a:latin typeface="Calibri" pitchFamily="34" charset="0"/>
            </a:endParaRPr>
          </a:p>
          <a:p>
            <a:pPr lvl="1"/>
            <a:r>
              <a:rPr lang="en-GB" dirty="0">
                <a:latin typeface="Calibri" pitchFamily="34" charset="0"/>
              </a:rPr>
              <a:t>Design led workshops with wider youth community</a:t>
            </a:r>
          </a:p>
          <a:p>
            <a:pPr lvl="1"/>
            <a:r>
              <a:rPr lang="en-GB" dirty="0">
                <a:latin typeface="Calibri" pitchFamily="34" charset="0"/>
              </a:rPr>
              <a:t>Meeting with key skate park advocates and understanding recent community led initiatives for skate park.</a:t>
            </a:r>
          </a:p>
          <a:p>
            <a:pPr lvl="1"/>
            <a:r>
              <a:rPr lang="en-GB" dirty="0">
                <a:latin typeface="Calibri" pitchFamily="34" charset="0"/>
              </a:rPr>
              <a:t>On site Co Design Workshop with Spanish Architects </a:t>
            </a:r>
            <a:r>
              <a:rPr lang="en-GB" b="1" dirty="0" err="1">
                <a:latin typeface="Calibri" pitchFamily="34" charset="0"/>
              </a:rPr>
              <a:t>Todo</a:t>
            </a:r>
            <a:r>
              <a:rPr lang="en-GB" b="1" dirty="0">
                <a:latin typeface="Calibri" pitchFamily="34" charset="0"/>
              </a:rPr>
              <a:t> </a:t>
            </a:r>
            <a:r>
              <a:rPr lang="en-GB" b="1" dirty="0" err="1">
                <a:latin typeface="Calibri" pitchFamily="34" charset="0"/>
              </a:rPr>
              <a:t>por</a:t>
            </a:r>
            <a:r>
              <a:rPr lang="en-GB" b="1" dirty="0">
                <a:latin typeface="Calibri" pitchFamily="34" charset="0"/>
              </a:rPr>
              <a:t> la Praxis</a:t>
            </a:r>
            <a:r>
              <a:rPr lang="en-GB" dirty="0">
                <a:latin typeface="Calibri" pitchFamily="34" charset="0"/>
              </a:rPr>
              <a:t> and young skaters</a:t>
            </a:r>
          </a:p>
          <a:p>
            <a:pPr lvl="1"/>
            <a:endParaRPr lang="en-GB" b="1" u="sng" dirty="0">
              <a:latin typeface="Calibri" pitchFamily="34" charset="0"/>
            </a:endParaRPr>
          </a:p>
          <a:p>
            <a:pPr marL="274320" lvl="1" indent="0">
              <a:buNone/>
            </a:pPr>
            <a:r>
              <a:rPr lang="en-GB" b="1" u="sng" dirty="0">
                <a:latin typeface="Calibri" pitchFamily="34" charset="0"/>
              </a:rPr>
              <a:t>Steering Group</a:t>
            </a:r>
          </a:p>
          <a:p>
            <a:pPr lvl="1"/>
            <a:r>
              <a:rPr lang="en-GB" dirty="0">
                <a:latin typeface="Calibri" pitchFamily="34" charset="0"/>
              </a:rPr>
              <a:t>Kilkenny Recreation &amp; Sports Partnership</a:t>
            </a:r>
          </a:p>
          <a:p>
            <a:pPr lvl="1"/>
            <a:r>
              <a:rPr lang="en-GB" dirty="0">
                <a:latin typeface="Calibri" pitchFamily="34" charset="0"/>
              </a:rPr>
              <a:t>Kilkenny County Council</a:t>
            </a:r>
          </a:p>
          <a:p>
            <a:pPr lvl="1"/>
            <a:r>
              <a:rPr lang="en-GB" dirty="0" err="1">
                <a:latin typeface="Calibri" pitchFamily="34" charset="0"/>
              </a:rPr>
              <a:t>Callan</a:t>
            </a:r>
            <a:r>
              <a:rPr lang="en-GB" dirty="0">
                <a:latin typeface="Calibri" pitchFamily="34" charset="0"/>
              </a:rPr>
              <a:t> Workhouse Union</a:t>
            </a:r>
          </a:p>
          <a:p>
            <a:pPr lvl="1"/>
            <a:r>
              <a:rPr lang="en-GB" dirty="0">
                <a:latin typeface="Calibri" pitchFamily="34" charset="0"/>
              </a:rPr>
              <a:t>Kilkenny Childcare Committee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7170" name="Picture 2" descr="U:\Diageo Site\Abbey Creative Quarter Garden\Skate Park\New folder\-¬Brian Cregan-158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72400" y="2286000"/>
            <a:ext cx="4188359" cy="2795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00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C02834-6508-2147-A42E-27D6FCF2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990600"/>
          </a:xfrm>
        </p:spPr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6400D6-9B8C-9B4F-BB3B-CEE60928B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u="sng" dirty="0"/>
              <a:t>Proposed Site  location</a:t>
            </a:r>
          </a:p>
          <a:p>
            <a:r>
              <a:rPr lang="en-GB" dirty="0">
                <a:latin typeface="Calibri" pitchFamily="34" charset="0"/>
              </a:rPr>
              <a:t>Confluence of River </a:t>
            </a:r>
            <a:r>
              <a:rPr lang="en-GB" dirty="0" err="1">
                <a:latin typeface="Calibri" pitchFamily="34" charset="0"/>
              </a:rPr>
              <a:t>Breagagh</a:t>
            </a:r>
            <a:r>
              <a:rPr lang="en-GB" dirty="0">
                <a:latin typeface="Calibri" pitchFamily="34" charset="0"/>
              </a:rPr>
              <a:t> / River </a:t>
            </a:r>
            <a:r>
              <a:rPr lang="en-GB" dirty="0" err="1">
                <a:latin typeface="Calibri" pitchFamily="34" charset="0"/>
              </a:rPr>
              <a:t>Nore</a:t>
            </a:r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Adjacent to St Francis </a:t>
            </a:r>
            <a:r>
              <a:rPr lang="en-GB" dirty="0" smtClean="0">
                <a:latin typeface="Calibri" pitchFamily="34" charset="0"/>
              </a:rPr>
              <a:t>Bridge</a:t>
            </a:r>
          </a:p>
          <a:p>
            <a:endParaRPr lang="en-GB" dirty="0" smtClean="0">
              <a:latin typeface="Calibri" pitchFamily="34" charset="0"/>
            </a:endParaRPr>
          </a:p>
          <a:p>
            <a:endParaRPr lang="en-GB" b="1" u="sng" dirty="0"/>
          </a:p>
          <a:p>
            <a:pPr>
              <a:buNone/>
            </a:pPr>
            <a:r>
              <a:rPr lang="en-GB" b="1" u="sng" dirty="0">
                <a:latin typeface="Calibri" pitchFamily="34" charset="0"/>
              </a:rPr>
              <a:t>Feedback from consultation</a:t>
            </a:r>
          </a:p>
          <a:p>
            <a:pPr lvl="1"/>
            <a:r>
              <a:rPr lang="en-GB" sz="2000" dirty="0" smtClean="0">
                <a:latin typeface="Calibri" pitchFamily="34" charset="0"/>
              </a:rPr>
              <a:t>Location is a huge asset</a:t>
            </a:r>
          </a:p>
          <a:p>
            <a:pPr lvl="1"/>
            <a:r>
              <a:rPr lang="en-GB" sz="2000" dirty="0" smtClean="0">
                <a:latin typeface="Calibri" pitchFamily="34" charset="0"/>
              </a:rPr>
              <a:t>Suits </a:t>
            </a:r>
            <a:r>
              <a:rPr lang="en-GB" sz="2000" dirty="0">
                <a:latin typeface="Calibri" pitchFamily="34" charset="0"/>
              </a:rPr>
              <a:t>climate – shelter</a:t>
            </a:r>
          </a:p>
          <a:p>
            <a:pPr lvl="1"/>
            <a:r>
              <a:rPr lang="en-GB" sz="2000" dirty="0">
                <a:latin typeface="Calibri" pitchFamily="34" charset="0"/>
              </a:rPr>
              <a:t>Centrally located </a:t>
            </a:r>
          </a:p>
          <a:p>
            <a:pPr lvl="1"/>
            <a:r>
              <a:rPr lang="en-GB" sz="2000" dirty="0">
                <a:latin typeface="Calibri" pitchFamily="34" charset="0"/>
              </a:rPr>
              <a:t>Ease of access when Riverside </a:t>
            </a:r>
            <a:r>
              <a:rPr lang="en-GB" sz="2000" dirty="0" smtClean="0">
                <a:latin typeface="Calibri" pitchFamily="34" charset="0"/>
              </a:rPr>
              <a:t>Garden</a:t>
            </a:r>
          </a:p>
          <a:p>
            <a:pPr lvl="1">
              <a:buNone/>
            </a:pPr>
            <a:r>
              <a:rPr lang="en-GB" sz="2000" dirty="0" smtClean="0">
                <a:latin typeface="Calibri" pitchFamily="34" charset="0"/>
              </a:rPr>
              <a:t>    </a:t>
            </a:r>
            <a:r>
              <a:rPr lang="en-GB" sz="2000" dirty="0">
                <a:latin typeface="Calibri" pitchFamily="34" charset="0"/>
              </a:rPr>
              <a:t>is developed</a:t>
            </a:r>
            <a:r>
              <a:rPr lang="en-GB" sz="2000" dirty="0" smtClean="0">
                <a:latin typeface="Calibri" pitchFamily="34" charset="0"/>
              </a:rPr>
              <a:t>.</a:t>
            </a:r>
          </a:p>
          <a:p>
            <a:pPr lvl="1"/>
            <a:endParaRPr lang="en-GB" sz="2000" dirty="0" smtClean="0">
              <a:latin typeface="Calibri" pitchFamily="34" charset="0"/>
            </a:endParaRPr>
          </a:p>
          <a:p>
            <a:pPr lvl="1"/>
            <a:r>
              <a:rPr lang="en-GB" sz="2000" dirty="0" smtClean="0">
                <a:latin typeface="Calibri" pitchFamily="34" charset="0"/>
              </a:rPr>
              <a:t>Strong precedent internationally</a:t>
            </a:r>
          </a:p>
          <a:p>
            <a:pPr lvl="1"/>
            <a:endParaRPr lang="en-GB" dirty="0"/>
          </a:p>
        </p:txBody>
      </p:sp>
      <p:pic>
        <p:nvPicPr>
          <p:cNvPr id="2051" name="Picture 3" descr="C:\Users\tlauhoff\AppData\Local\Microsoft\Windows\Temporary Internet Files\Content.Outlook\1539RJVC\-Brian Cregan-164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9800" y="2006164"/>
            <a:ext cx="5673432" cy="37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18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D9DFA3-5C47-D647-9759-D0ABB877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Public Engagement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0F5969-8786-EB42-82BE-E7D0EF6B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GB" sz="2400" u="sng" dirty="0">
                <a:latin typeface="Calibri" pitchFamily="34" charset="0"/>
              </a:rPr>
              <a:t>Public Engagement</a:t>
            </a:r>
          </a:p>
          <a:p>
            <a:r>
              <a:rPr lang="en-GB" dirty="0" err="1" smtClean="0">
                <a:latin typeface="Calibri" pitchFamily="34" charset="0"/>
              </a:rPr>
              <a:t>Foroige</a:t>
            </a:r>
            <a:r>
              <a:rPr lang="en-GB" dirty="0" smtClean="0">
                <a:latin typeface="Calibri" pitchFamily="34" charset="0"/>
              </a:rPr>
              <a:t> Group</a:t>
            </a:r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Urban Sports Kilkenny / </a:t>
            </a:r>
            <a:r>
              <a:rPr lang="en-GB" dirty="0" err="1">
                <a:latin typeface="Calibri" pitchFamily="34" charset="0"/>
              </a:rPr>
              <a:t>Paradicals</a:t>
            </a:r>
            <a:endParaRPr lang="en-GB" dirty="0">
              <a:latin typeface="Calibri" pitchFamily="34" charset="0"/>
            </a:endParaRPr>
          </a:p>
          <a:p>
            <a:r>
              <a:rPr lang="en-GB" dirty="0" err="1">
                <a:latin typeface="Calibri" pitchFamily="34" charset="0"/>
              </a:rPr>
              <a:t>Colaiste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</a:rPr>
              <a:t>Pobail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</a:rPr>
              <a:t>Osrai</a:t>
            </a:r>
            <a:r>
              <a:rPr lang="en-GB" dirty="0">
                <a:latin typeface="Calibri" pitchFamily="34" charset="0"/>
              </a:rPr>
              <a:t> x 2</a:t>
            </a:r>
          </a:p>
          <a:p>
            <a:r>
              <a:rPr lang="en-GB" dirty="0">
                <a:latin typeface="Calibri" pitchFamily="34" charset="0"/>
              </a:rPr>
              <a:t>Kilkenny City Vocational School x 2</a:t>
            </a:r>
          </a:p>
          <a:p>
            <a:r>
              <a:rPr lang="en-GB" dirty="0">
                <a:latin typeface="Calibri" pitchFamily="34" charset="0"/>
              </a:rPr>
              <a:t>Presentation Secondary School</a:t>
            </a:r>
          </a:p>
          <a:p>
            <a:r>
              <a:rPr lang="en-GB" dirty="0">
                <a:latin typeface="Calibri" pitchFamily="34" charset="0"/>
              </a:rPr>
              <a:t>Young Irish Film Makers</a:t>
            </a:r>
          </a:p>
          <a:p>
            <a:r>
              <a:rPr lang="en-GB" dirty="0" err="1">
                <a:latin typeface="Calibri" pitchFamily="34" charset="0"/>
              </a:rPr>
              <a:t>Comhairle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</a:rPr>
              <a:t>na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nOg</a:t>
            </a:r>
            <a:endParaRPr lang="en-GB" dirty="0" smtClean="0">
              <a:latin typeface="Calibri" pitchFamily="34" charset="0"/>
            </a:endParaRPr>
          </a:p>
          <a:p>
            <a:r>
              <a:rPr lang="en-GB" dirty="0" err="1" smtClean="0">
                <a:latin typeface="Calibri" pitchFamily="34" charset="0"/>
              </a:rPr>
              <a:t>Paradicals</a:t>
            </a:r>
            <a:endParaRPr lang="en-GB" dirty="0">
              <a:latin typeface="Calibri" pitchFamily="34" charset="0"/>
            </a:endParaRPr>
          </a:p>
          <a:p>
            <a:r>
              <a:rPr lang="en-GB" dirty="0" err="1">
                <a:latin typeface="Calibri" pitchFamily="34" charset="0"/>
              </a:rPr>
              <a:t>Ciclovia</a:t>
            </a:r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11 workshops</a:t>
            </a:r>
          </a:p>
          <a:p>
            <a:r>
              <a:rPr lang="en-GB" dirty="0">
                <a:latin typeface="Calibri" pitchFamily="34" charset="0"/>
              </a:rPr>
              <a:t>Over 200 young people</a:t>
            </a:r>
          </a:p>
        </p:txBody>
      </p:sp>
      <p:pic>
        <p:nvPicPr>
          <p:cNvPr id="8194" name="Picture 2" descr="U:\Diageo Site\Abbey Creative Quarter Garden\Skate Park\New folder\-¬Brian Cregan-154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2209800"/>
            <a:ext cx="5111750" cy="3395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722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3F5B1-4C93-C041-9938-4B6801598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143000"/>
          </a:xfrm>
        </p:spPr>
        <p:txBody>
          <a:bodyPr/>
          <a:lstStyle/>
          <a:p>
            <a:r>
              <a:rPr lang="en-US" dirty="0" smtClean="0"/>
              <a:t>Kilkenny City : Public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91EAE0-F088-894E-8B94-9DB0CAD56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400" b="1" u="sng" dirty="0">
                <a:latin typeface="Calibri" pitchFamily="34" charset="0"/>
              </a:rPr>
              <a:t>Kilkenny City : Public Space</a:t>
            </a:r>
          </a:p>
          <a:p>
            <a:pPr>
              <a:buNone/>
            </a:pPr>
            <a:r>
              <a:rPr lang="en-GB" sz="2400" b="1" u="sng" dirty="0">
                <a:latin typeface="Calibri" pitchFamily="34" charset="0"/>
              </a:rPr>
              <a:t>A sense of place &amp; belonging</a:t>
            </a:r>
          </a:p>
          <a:p>
            <a:endParaRPr lang="en-GB" b="1" u="sng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Workshops focused on young peoples relationship with public space in the city centre</a:t>
            </a:r>
          </a:p>
          <a:p>
            <a:r>
              <a:rPr lang="en-GB" dirty="0">
                <a:latin typeface="Calibri" pitchFamily="34" charset="0"/>
              </a:rPr>
              <a:t>Perception of safety &amp; </a:t>
            </a:r>
            <a:r>
              <a:rPr lang="en-GB" dirty="0" smtClean="0">
                <a:latin typeface="Calibri" pitchFamily="34" charset="0"/>
              </a:rPr>
              <a:t>belonging</a:t>
            </a:r>
          </a:p>
          <a:p>
            <a:r>
              <a:rPr lang="en-GB" dirty="0" smtClean="0">
                <a:latin typeface="Calibri" pitchFamily="34" charset="0"/>
              </a:rPr>
              <a:t>Five Themes</a:t>
            </a:r>
          </a:p>
          <a:p>
            <a:pPr>
              <a:buNone/>
            </a:pPr>
            <a:endParaRPr lang="en-GB" dirty="0" smtClean="0">
              <a:latin typeface="Calibri" pitchFamily="34" charset="0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en-GB" dirty="0" smtClean="0">
                <a:latin typeface="Calibri" pitchFamily="34" charset="0"/>
              </a:rPr>
              <a:t>My Familiar Space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GB" dirty="0" smtClean="0">
                <a:latin typeface="Calibri" pitchFamily="34" charset="0"/>
              </a:rPr>
              <a:t>My Social Space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GB" dirty="0" smtClean="0">
                <a:latin typeface="Calibri" pitchFamily="34" charset="0"/>
              </a:rPr>
              <a:t>My Open Space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GB" dirty="0" smtClean="0">
                <a:latin typeface="Calibri" pitchFamily="34" charset="0"/>
              </a:rPr>
              <a:t>My City Space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GB" dirty="0" smtClean="0">
                <a:latin typeface="Calibri" pitchFamily="34" charset="0"/>
              </a:rPr>
              <a:t>Shifting our sense of Place</a:t>
            </a:r>
            <a:endParaRPr lang="en-GB" dirty="0">
              <a:latin typeface="Calibri" pitchFamily="34" charset="0"/>
            </a:endParaRPr>
          </a:p>
          <a:p>
            <a:endParaRPr lang="en-GB" b="1" u="sng" dirty="0"/>
          </a:p>
          <a:p>
            <a:endParaRPr lang="en-GB" b="1" u="sng" dirty="0"/>
          </a:p>
          <a:p>
            <a:pPr marL="0" indent="0">
              <a:buNone/>
            </a:pPr>
            <a:endParaRPr lang="en-US" b="1" u="sng" dirty="0"/>
          </a:p>
        </p:txBody>
      </p:sp>
      <p:pic>
        <p:nvPicPr>
          <p:cNvPr id="12290" name="Picture 2" descr="U:\Diageo Site\Abbey Creative Quarter Garden\Skate Park\New folder\-¬Brian Cregan-166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2514600"/>
            <a:ext cx="4414435" cy="294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609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3F5B1-4C93-C041-9938-4B680159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Kilkenny City : Public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91EAE0-F088-894E-8B94-9DB0CAD56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486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u="sng" dirty="0" smtClean="0">
                <a:latin typeface="Calibri" pitchFamily="34" charset="0"/>
              </a:rPr>
              <a:t>Familiar </a:t>
            </a:r>
            <a:r>
              <a:rPr lang="en-GB" sz="2400" b="1" u="sng" dirty="0">
                <a:latin typeface="Calibri" pitchFamily="34" charset="0"/>
              </a:rPr>
              <a:t>Space : </a:t>
            </a:r>
            <a:r>
              <a:rPr lang="en-GB" sz="2400" b="1" u="sng" dirty="0" smtClean="0">
                <a:latin typeface="Calibri" pitchFamily="34" charset="0"/>
              </a:rPr>
              <a:t>Home</a:t>
            </a:r>
          </a:p>
          <a:p>
            <a:pPr lvl="1"/>
            <a:r>
              <a:rPr lang="en-GB" sz="2000" dirty="0" smtClean="0">
                <a:latin typeface="Calibri" pitchFamily="34" charset="0"/>
              </a:rPr>
              <a:t>Strong </a:t>
            </a:r>
            <a:r>
              <a:rPr lang="en-GB" sz="2000" dirty="0">
                <a:latin typeface="Calibri" pitchFamily="34" charset="0"/>
              </a:rPr>
              <a:t>identification with home and environs</a:t>
            </a:r>
          </a:p>
          <a:p>
            <a:pPr lvl="1"/>
            <a:r>
              <a:rPr lang="en-GB" sz="2000" dirty="0" smtClean="0">
                <a:latin typeface="Calibri" pitchFamily="34" charset="0"/>
              </a:rPr>
              <a:t>Familiarity</a:t>
            </a:r>
          </a:p>
          <a:p>
            <a:pPr lvl="1"/>
            <a:endParaRPr lang="en-GB" dirty="0" smtClean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2400" b="1" u="sng" dirty="0" smtClean="0">
                <a:latin typeface="Calibri" pitchFamily="34" charset="0"/>
              </a:rPr>
              <a:t>My social space : School, Youth groups, Sports </a:t>
            </a:r>
          </a:p>
          <a:p>
            <a:pPr lvl="1"/>
            <a:r>
              <a:rPr lang="en-GB" sz="2000" dirty="0" smtClean="0">
                <a:latin typeface="Calibri" pitchFamily="34" charset="0"/>
              </a:rPr>
              <a:t>Secondary school</a:t>
            </a:r>
          </a:p>
          <a:p>
            <a:pPr lvl="1"/>
            <a:r>
              <a:rPr lang="en-GB" sz="2000" dirty="0" err="1" smtClean="0">
                <a:latin typeface="Calibri" pitchFamily="34" charset="0"/>
              </a:rPr>
              <a:t>Ossory</a:t>
            </a:r>
            <a:r>
              <a:rPr lang="en-GB" sz="2000" dirty="0" smtClean="0">
                <a:latin typeface="Calibri" pitchFamily="34" charset="0"/>
              </a:rPr>
              <a:t> Youths </a:t>
            </a:r>
            <a:r>
              <a:rPr lang="en-GB" sz="2000" dirty="0" err="1" smtClean="0">
                <a:latin typeface="Calibri" pitchFamily="34" charset="0"/>
              </a:rPr>
              <a:t>desart</a:t>
            </a:r>
            <a:r>
              <a:rPr lang="en-GB" sz="2000" dirty="0" smtClean="0">
                <a:latin typeface="Calibri" pitchFamily="34" charset="0"/>
              </a:rPr>
              <a:t> Hall</a:t>
            </a:r>
          </a:p>
          <a:p>
            <a:pPr lvl="1"/>
            <a:r>
              <a:rPr lang="en-GB" sz="2000" dirty="0" smtClean="0">
                <a:latin typeface="Calibri" pitchFamily="34" charset="0"/>
              </a:rPr>
              <a:t>Barnstorm</a:t>
            </a:r>
          </a:p>
          <a:p>
            <a:pPr lvl="1"/>
            <a:r>
              <a:rPr lang="en-GB" sz="2000" dirty="0" smtClean="0">
                <a:latin typeface="Calibri" pitchFamily="34" charset="0"/>
              </a:rPr>
              <a:t>Young Irish film Makers</a:t>
            </a:r>
          </a:p>
          <a:p>
            <a:pPr lvl="1"/>
            <a:r>
              <a:rPr lang="en-GB" sz="2000" dirty="0" err="1" smtClean="0">
                <a:latin typeface="Calibri" pitchFamily="34" charset="0"/>
              </a:rPr>
              <a:t>Foroige</a:t>
            </a:r>
            <a:endParaRPr lang="en-GB" sz="2000" dirty="0" smtClean="0">
              <a:latin typeface="Calibri" pitchFamily="34" charset="0"/>
            </a:endParaRPr>
          </a:p>
          <a:p>
            <a:pPr lvl="1"/>
            <a:r>
              <a:rPr lang="en-GB" sz="2000" dirty="0" smtClean="0">
                <a:latin typeface="Calibri" pitchFamily="34" charset="0"/>
              </a:rPr>
              <a:t>Watershed</a:t>
            </a:r>
          </a:p>
          <a:p>
            <a:pPr lvl="1"/>
            <a:r>
              <a:rPr lang="en-GB" sz="2000" dirty="0" smtClean="0">
                <a:latin typeface="Calibri" pitchFamily="34" charset="0"/>
              </a:rPr>
              <a:t>The Drum</a:t>
            </a:r>
          </a:p>
          <a:p>
            <a:pPr lvl="1"/>
            <a:r>
              <a:rPr lang="en-GB" sz="2000" dirty="0" smtClean="0">
                <a:latin typeface="Calibri" pitchFamily="34" charset="0"/>
              </a:rPr>
              <a:t>Sports Clubs</a:t>
            </a:r>
          </a:p>
          <a:p>
            <a:pPr lvl="1"/>
            <a:endParaRPr lang="en-GB" dirty="0"/>
          </a:p>
          <a:p>
            <a:endParaRPr lang="en-GB" b="1" u="sng" dirty="0"/>
          </a:p>
          <a:p>
            <a:pPr marL="0" indent="0">
              <a:buNone/>
            </a:pPr>
            <a:endParaRPr lang="en-US" b="1" u="sng" dirty="0"/>
          </a:p>
        </p:txBody>
      </p:sp>
      <p:pic>
        <p:nvPicPr>
          <p:cNvPr id="14338" name="Picture 2" descr="U:\Diageo Site\Abbey Creative Quarter Garden\Skate Park\New folder\-¬Brian Cregan-155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0" y="3124200"/>
            <a:ext cx="4187825" cy="279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609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FBCE5-3651-6A4D-8064-6957A6B68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Kilkenny City : Public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87F9AE-79F5-C844-9DB1-214BDCFE5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181600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GB" sz="2400" b="1" u="sng" dirty="0">
                <a:latin typeface="Calibri" pitchFamily="34" charset="0"/>
              </a:rPr>
              <a:t>My Open Space : Parks &amp; Rivers</a:t>
            </a:r>
          </a:p>
          <a:p>
            <a:pPr marL="457200" indent="-457200">
              <a:buFont typeface="+mj-lt"/>
              <a:buAutoNum type="arabicPeriod" startAt="3"/>
            </a:pPr>
            <a:endParaRPr lang="en-GB" dirty="0"/>
          </a:p>
          <a:p>
            <a:pPr marL="180000" indent="-180000"/>
            <a:r>
              <a:rPr lang="en-GB" b="1" u="sng" dirty="0">
                <a:latin typeface="Calibri" pitchFamily="34" charset="0"/>
              </a:rPr>
              <a:t>Castle </a:t>
            </a:r>
            <a:r>
              <a:rPr lang="en-GB" b="1" u="sng" dirty="0" smtClean="0">
                <a:latin typeface="Calibri" pitchFamily="34" charset="0"/>
              </a:rPr>
              <a:t>Park</a:t>
            </a:r>
          </a:p>
          <a:p>
            <a:pPr>
              <a:buNone/>
            </a:pPr>
            <a:endParaRPr lang="en-GB" sz="3200" b="1" u="sng" dirty="0">
              <a:latin typeface="Calibri" pitchFamily="34" charset="0"/>
            </a:endParaRPr>
          </a:p>
          <a:p>
            <a:pPr lvl="1"/>
            <a:r>
              <a:rPr lang="en-GB" sz="1900" dirty="0">
                <a:latin typeface="Calibri" pitchFamily="34" charset="0"/>
              </a:rPr>
              <a:t>Young people over 12 not allowed to use playground</a:t>
            </a:r>
          </a:p>
          <a:p>
            <a:pPr lvl="1"/>
            <a:r>
              <a:rPr lang="en-GB" sz="1900" dirty="0">
                <a:latin typeface="Calibri" pitchFamily="34" charset="0"/>
              </a:rPr>
              <a:t>Lack of any facility in the park for older children</a:t>
            </a:r>
          </a:p>
          <a:p>
            <a:pPr lvl="1"/>
            <a:r>
              <a:rPr lang="en-GB" sz="1900" dirty="0">
                <a:latin typeface="Calibri" pitchFamily="34" charset="0"/>
              </a:rPr>
              <a:t>Feel safe in the grassed </a:t>
            </a:r>
            <a:r>
              <a:rPr lang="en-GB" sz="1900" dirty="0" smtClean="0">
                <a:latin typeface="Calibri" pitchFamily="34" charset="0"/>
              </a:rPr>
              <a:t>areas</a:t>
            </a:r>
          </a:p>
          <a:p>
            <a:pPr lvl="1">
              <a:buNone/>
            </a:pPr>
            <a:endParaRPr lang="en-GB" sz="3300" dirty="0" smtClean="0">
              <a:latin typeface="Calibri" pitchFamily="34" charset="0"/>
            </a:endParaRPr>
          </a:p>
          <a:p>
            <a:pPr marL="180000" lvl="1">
              <a:spcBef>
                <a:spcPts val="0"/>
              </a:spcBef>
            </a:pPr>
            <a:r>
              <a:rPr lang="en-GB" sz="2000" b="1" u="sng" dirty="0" smtClean="0">
                <a:latin typeface="Calibri" pitchFamily="34" charset="0"/>
              </a:rPr>
              <a:t>Rivers</a:t>
            </a:r>
          </a:p>
          <a:p>
            <a:pPr marL="180000" lvl="1">
              <a:spcBef>
                <a:spcPts val="0"/>
              </a:spcBef>
            </a:pPr>
            <a:endParaRPr lang="en-GB" sz="3600" b="1" u="sng" dirty="0" smtClean="0">
              <a:latin typeface="Calibri" pitchFamily="34" charset="0"/>
            </a:endParaRPr>
          </a:p>
          <a:p>
            <a:pPr marL="454320" lvl="2">
              <a:spcBef>
                <a:spcPts val="0"/>
              </a:spcBef>
            </a:pPr>
            <a:r>
              <a:rPr lang="en-GB" sz="1900" dirty="0" smtClean="0">
                <a:latin typeface="Calibri" pitchFamily="34" charset="0"/>
              </a:rPr>
              <a:t>Conflicting experience</a:t>
            </a:r>
          </a:p>
          <a:p>
            <a:pPr marL="728640" lvl="3">
              <a:spcBef>
                <a:spcPts val="0"/>
              </a:spcBef>
            </a:pPr>
            <a:r>
              <a:rPr lang="en-GB" sz="1900" dirty="0" smtClean="0">
                <a:latin typeface="Calibri" pitchFamily="34" charset="0"/>
              </a:rPr>
              <a:t>Lifeguard supervision</a:t>
            </a:r>
          </a:p>
          <a:p>
            <a:pPr marL="728640" lvl="3">
              <a:spcBef>
                <a:spcPts val="0"/>
              </a:spcBef>
            </a:pPr>
            <a:r>
              <a:rPr lang="en-GB" sz="1900" dirty="0" smtClean="0">
                <a:latin typeface="Calibri" pitchFamily="34" charset="0"/>
              </a:rPr>
              <a:t>Life buoys</a:t>
            </a:r>
          </a:p>
          <a:p>
            <a:pPr marL="728640" lvl="3">
              <a:spcBef>
                <a:spcPts val="0"/>
              </a:spcBef>
            </a:pPr>
            <a:r>
              <a:rPr lang="en-GB" sz="1900" dirty="0" smtClean="0">
                <a:latin typeface="Calibri" pitchFamily="34" charset="0"/>
              </a:rPr>
              <a:t>Safety of personal belongings on river bank</a:t>
            </a:r>
          </a:p>
          <a:p>
            <a:pPr lvl="1"/>
            <a:endParaRPr lang="en-GB" sz="3300" dirty="0" smtClean="0">
              <a:latin typeface="Calibri" pitchFamily="34" charset="0"/>
            </a:endParaRPr>
          </a:p>
          <a:p>
            <a:pPr marL="274320" lvl="1" indent="0">
              <a:buNone/>
            </a:pPr>
            <a:endParaRPr lang="en-GB" sz="3500" dirty="0">
              <a:latin typeface="Calibri" pitchFamily="34" charset="0"/>
            </a:endParaRPr>
          </a:p>
        </p:txBody>
      </p:sp>
      <p:pic>
        <p:nvPicPr>
          <p:cNvPr id="11266" name="Picture 2" descr="U:\Diageo Site\Abbey Creative Quarter Garden\Skate Park\New folder\-¬Brian Cregan-164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63000" y="2094832"/>
            <a:ext cx="2667000" cy="3995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601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FBCE5-3651-6A4D-8064-6957A6B68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066800"/>
          </a:xfrm>
        </p:spPr>
        <p:txBody>
          <a:bodyPr/>
          <a:lstStyle/>
          <a:p>
            <a:r>
              <a:rPr lang="en-US" dirty="0" smtClean="0"/>
              <a:t>Kilkenny City Public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87F9AE-79F5-C844-9DB1-214BDCFE5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7848600" cy="5715000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+mj-lt"/>
              <a:buAutoNum type="arabicPeriod" startAt="3"/>
            </a:pPr>
            <a:endParaRPr lang="en-GB" dirty="0"/>
          </a:p>
          <a:p>
            <a:pPr lvl="1"/>
            <a:endParaRPr lang="en-GB" sz="3500" dirty="0">
              <a:latin typeface="Calibri" pitchFamily="34" charset="0"/>
            </a:endParaRPr>
          </a:p>
          <a:p>
            <a:pPr marL="1188720" lvl="1" indent="-914400">
              <a:buFont typeface="+mj-lt"/>
              <a:buAutoNum type="arabicPeriod" startAt="4"/>
            </a:pPr>
            <a:r>
              <a:rPr lang="en-GB" sz="7400" b="1" u="sng" dirty="0">
                <a:latin typeface="Calibri" pitchFamily="34" charset="0"/>
              </a:rPr>
              <a:t>My City Space : Streets, Lanes &amp; </a:t>
            </a:r>
            <a:r>
              <a:rPr lang="en-GB" sz="7400" b="1" u="sng" dirty="0" smtClean="0">
                <a:latin typeface="Calibri" pitchFamily="34" charset="0"/>
              </a:rPr>
              <a:t>Footpaths</a:t>
            </a:r>
          </a:p>
          <a:p>
            <a:pPr marL="1188720" lvl="1" indent="-914400">
              <a:buFont typeface="+mj-lt"/>
              <a:buAutoNum type="arabicPeriod" startAt="4"/>
            </a:pPr>
            <a:endParaRPr lang="en-GB" sz="6000" b="1" u="sng" dirty="0" smtClean="0">
              <a:latin typeface="Calibri" pitchFamily="34" charset="0"/>
            </a:endParaRPr>
          </a:p>
          <a:p>
            <a:pPr marL="1188720" lvl="1" indent="-914400">
              <a:buNone/>
            </a:pPr>
            <a:endParaRPr lang="en-GB" sz="6000" b="1" u="sng" dirty="0" smtClean="0">
              <a:latin typeface="Calibri" pitchFamily="34" charset="0"/>
            </a:endParaRPr>
          </a:p>
          <a:p>
            <a:pPr lvl="1"/>
            <a:endParaRPr lang="en-GB" sz="3500" dirty="0">
              <a:latin typeface="Calibri" pitchFamily="34" charset="0"/>
            </a:endParaRPr>
          </a:p>
          <a:p>
            <a:pPr lvl="1"/>
            <a:r>
              <a:rPr lang="en-GB" sz="8000" dirty="0">
                <a:latin typeface="Calibri" pitchFamily="34" charset="0"/>
              </a:rPr>
              <a:t>Do you hang out alone in small or large </a:t>
            </a:r>
            <a:r>
              <a:rPr lang="en-GB" sz="8000" dirty="0" smtClean="0">
                <a:latin typeface="Calibri" pitchFamily="34" charset="0"/>
              </a:rPr>
              <a:t>groups ?</a:t>
            </a:r>
            <a:endParaRPr lang="en-GB" sz="8000" dirty="0">
              <a:latin typeface="Calibri" pitchFamily="34" charset="0"/>
            </a:endParaRPr>
          </a:p>
          <a:p>
            <a:pPr lvl="1"/>
            <a:r>
              <a:rPr lang="en-GB" sz="8000" dirty="0">
                <a:latin typeface="Calibri" pitchFamily="34" charset="0"/>
              </a:rPr>
              <a:t>Is the cityscape a play space for you – skating, blades, running ?</a:t>
            </a:r>
          </a:p>
          <a:p>
            <a:pPr lvl="1"/>
            <a:r>
              <a:rPr lang="en-GB" sz="8000" dirty="0">
                <a:latin typeface="Calibri" pitchFamily="34" charset="0"/>
              </a:rPr>
              <a:t>What are your attitudes to drinking smoking and drugs ?</a:t>
            </a:r>
          </a:p>
          <a:p>
            <a:pPr lvl="1"/>
            <a:endParaRPr lang="en-GB" sz="8000" dirty="0">
              <a:latin typeface="Calibri" pitchFamily="34" charset="0"/>
            </a:endParaRPr>
          </a:p>
          <a:p>
            <a:pPr marL="274320" lvl="1" indent="0">
              <a:buNone/>
            </a:pPr>
            <a:endParaRPr lang="en-GB" sz="8000" dirty="0" smtClean="0">
              <a:latin typeface="Calibri" pitchFamily="34" charset="0"/>
            </a:endParaRPr>
          </a:p>
          <a:p>
            <a:pPr marL="274320" lvl="1" indent="0"/>
            <a:r>
              <a:rPr lang="en-GB" sz="8000" dirty="0" smtClean="0">
                <a:latin typeface="Calibri" pitchFamily="34" charset="0"/>
              </a:rPr>
              <a:t>  Sense of anxiety entering some city spaces – intimidated by older </a:t>
            </a:r>
          </a:p>
          <a:p>
            <a:pPr marL="274320" lvl="1" indent="0">
              <a:buNone/>
            </a:pPr>
            <a:r>
              <a:rPr lang="en-GB" sz="8000" dirty="0" smtClean="0">
                <a:latin typeface="Calibri" pitchFamily="34" charset="0"/>
              </a:rPr>
              <a:t>    teenagers or adults</a:t>
            </a:r>
          </a:p>
          <a:p>
            <a:pPr marL="274320" lvl="1" indent="0"/>
            <a:r>
              <a:rPr lang="en-GB" sz="8000" dirty="0" smtClean="0">
                <a:latin typeface="Calibri" pitchFamily="34" charset="0"/>
              </a:rPr>
              <a:t>  Unsafe areas included areas that were not being maintained.</a:t>
            </a:r>
          </a:p>
          <a:p>
            <a:pPr marL="274320" lvl="1" indent="0"/>
            <a:r>
              <a:rPr lang="en-GB" sz="8000" dirty="0" smtClean="0">
                <a:latin typeface="Calibri" pitchFamily="34" charset="0"/>
              </a:rPr>
              <a:t>  Lack of public lighting cited as an issue in relation to a sense of safety.</a:t>
            </a:r>
          </a:p>
          <a:p>
            <a:pPr marL="274320" lvl="1" indent="0"/>
            <a:endParaRPr lang="en-GB" sz="8000" dirty="0" smtClean="0">
              <a:latin typeface="Calibri" pitchFamily="34" charset="0"/>
            </a:endParaRPr>
          </a:p>
          <a:p>
            <a:pPr marL="274320" lvl="1" indent="0"/>
            <a:endParaRPr lang="en-GB" sz="8000" dirty="0" smtClean="0">
              <a:latin typeface="Calibri" pitchFamily="34" charset="0"/>
            </a:endParaRPr>
          </a:p>
          <a:p>
            <a:pPr marL="274320" lvl="1" indent="0"/>
            <a:r>
              <a:rPr lang="en-GB" sz="8000" dirty="0" smtClean="0">
                <a:latin typeface="Calibri" pitchFamily="34" charset="0"/>
              </a:rPr>
              <a:t>  Young people outlined a perception of Kieran </a:t>
            </a:r>
            <a:r>
              <a:rPr lang="en-GB" sz="8000" dirty="0">
                <a:latin typeface="Calibri" pitchFamily="34" charset="0"/>
              </a:rPr>
              <a:t>street </a:t>
            </a:r>
            <a:r>
              <a:rPr lang="en-GB" sz="8000" dirty="0" smtClean="0">
                <a:latin typeface="Calibri" pitchFamily="34" charset="0"/>
              </a:rPr>
              <a:t>being unsafe</a:t>
            </a:r>
          </a:p>
          <a:p>
            <a:pPr marL="274320" lvl="1" indent="0">
              <a:buNone/>
            </a:pPr>
            <a:r>
              <a:rPr lang="en-GB" sz="8000" dirty="0" smtClean="0">
                <a:latin typeface="Calibri" pitchFamily="34" charset="0"/>
              </a:rPr>
              <a:t>    due to behaviour of some older teenagers.</a:t>
            </a:r>
            <a:endParaRPr lang="en-GB" sz="8000" dirty="0">
              <a:latin typeface="Calibri" pitchFamily="34" charset="0"/>
            </a:endParaRPr>
          </a:p>
          <a:p>
            <a:pPr marL="274320" lvl="1" indent="0"/>
            <a:r>
              <a:rPr lang="en-GB" sz="8000" dirty="0" smtClean="0">
                <a:latin typeface="Calibri" pitchFamily="34" charset="0"/>
              </a:rPr>
              <a:t>  Often </a:t>
            </a:r>
            <a:r>
              <a:rPr lang="en-GB" sz="8000" dirty="0">
                <a:latin typeface="Calibri" pitchFamily="34" charset="0"/>
              </a:rPr>
              <a:t>asked to leave fast food </a:t>
            </a:r>
            <a:r>
              <a:rPr lang="en-GB" sz="8000" dirty="0" smtClean="0">
                <a:latin typeface="Calibri" pitchFamily="34" charset="0"/>
              </a:rPr>
              <a:t>outlets.</a:t>
            </a:r>
            <a:endParaRPr lang="en-GB" sz="8000" dirty="0">
              <a:latin typeface="Calibri" pitchFamily="34" charset="0"/>
            </a:endParaRPr>
          </a:p>
          <a:p>
            <a:pPr marL="274320" lvl="1" indent="0"/>
            <a:r>
              <a:rPr lang="en-GB" sz="8000" dirty="0" smtClean="0">
                <a:latin typeface="Calibri" pitchFamily="34" charset="0"/>
              </a:rPr>
              <a:t>  Skateboarders </a:t>
            </a:r>
            <a:r>
              <a:rPr lang="en-GB" sz="8000" dirty="0">
                <a:latin typeface="Calibri" pitchFamily="34" charset="0"/>
              </a:rPr>
              <a:t>regularly asked to move </a:t>
            </a:r>
            <a:r>
              <a:rPr lang="en-GB" sz="8000" dirty="0" smtClean="0">
                <a:latin typeface="Calibri" pitchFamily="34" charset="0"/>
              </a:rPr>
              <a:t>on.</a:t>
            </a:r>
            <a:endParaRPr lang="en-GB" sz="8000" dirty="0">
              <a:latin typeface="Calibri" pitchFamily="34" charset="0"/>
            </a:endParaRPr>
          </a:p>
          <a:p>
            <a:pPr marL="274320" lvl="1" indent="0">
              <a:buNone/>
            </a:pPr>
            <a:endParaRPr lang="en-GB" sz="3500" dirty="0">
              <a:latin typeface="Calibri" pitchFamily="34" charset="0"/>
            </a:endParaRPr>
          </a:p>
        </p:txBody>
      </p:sp>
      <p:pic>
        <p:nvPicPr>
          <p:cNvPr id="10242" name="Picture 2" descr="U:\Diageo Site\Abbey Creative Quarter Garden\Skate Park\New folder\-¬Brian Cregan-160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86800" y="1828800"/>
            <a:ext cx="2897484" cy="4341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6017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823</Words>
  <Application>Microsoft Office PowerPoint</Application>
  <PresentationFormat>Custom</PresentationFormat>
  <Paragraphs>212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Wood Type</vt:lpstr>
      <vt:lpstr>Youth Area &amp; Skate Park at Abbey Quarter</vt:lpstr>
      <vt:lpstr>Background</vt:lpstr>
      <vt:lpstr>Introduction</vt:lpstr>
      <vt:lpstr>Location</vt:lpstr>
      <vt:lpstr>Public Engagement</vt:lpstr>
      <vt:lpstr>Kilkenny City : Public Space</vt:lpstr>
      <vt:lpstr>Kilkenny City : Public Space</vt:lpstr>
      <vt:lpstr>Kilkenny City : Public Space</vt:lpstr>
      <vt:lpstr>Kilkenny City Public Space</vt:lpstr>
      <vt:lpstr>Kilkenny City Public Space</vt:lpstr>
      <vt:lpstr>Kilkenny City Public Space</vt:lpstr>
      <vt:lpstr>Co-design process</vt:lpstr>
      <vt:lpstr>Skate Park Design</vt:lpstr>
      <vt:lpstr>Sketch Design</vt:lpstr>
      <vt:lpstr>Outline Design</vt:lpstr>
      <vt:lpstr>Next Steps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Area &amp; Skate Park at Abbey Quarter</dc:title>
  <dc:creator>Tony Lauhoff</dc:creator>
  <cp:lastModifiedBy>brkelly</cp:lastModifiedBy>
  <cp:revision>28</cp:revision>
  <dcterms:modified xsi:type="dcterms:W3CDTF">2017-11-20T13:08:51Z</dcterms:modified>
</cp:coreProperties>
</file>